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341" r:id="rId3"/>
    <p:sldId id="337" r:id="rId4"/>
    <p:sldId id="291" r:id="rId5"/>
    <p:sldId id="340" r:id="rId6"/>
    <p:sldId id="339" r:id="rId7"/>
    <p:sldId id="342" r:id="rId8"/>
    <p:sldId id="343" r:id="rId9"/>
    <p:sldId id="345" r:id="rId10"/>
    <p:sldId id="346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00"/>
    <a:srgbClr val="BA0066"/>
    <a:srgbClr val="66008F"/>
    <a:srgbClr val="000082"/>
    <a:srgbClr val="3399FF"/>
    <a:srgbClr val="000000"/>
    <a:srgbClr val="E182FF"/>
    <a:srgbClr val="E1ECF1"/>
    <a:srgbClr val="EB8CFE"/>
    <a:srgbClr val="8F71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582" autoAdjust="0"/>
    <p:restoredTop sz="83871" autoAdjust="0"/>
  </p:normalViewPr>
  <p:slideViewPr>
    <p:cSldViewPr>
      <p:cViewPr varScale="1">
        <p:scale>
          <a:sx n="87" d="100"/>
          <a:sy n="87" d="100"/>
        </p:scale>
        <p:origin x="-3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B%D0%B8%D0%B9%D1%81%D0%BA%D0%B8%D0%B9_%D1%8F%D0%B7%D1%8B%D0%BA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D%D0%BE%D0%B1%D0%B5%D0%BB%D0%B5%D0%B2%D1%81%D0%BA%D0%B0%D1%8F_%D0%BF%D1%80%D0%B5%D0%BC%D0%B8%D1%8F_%D0%BF%D0%BE_%D0%BB%D0%B8%D1%82%D0%B5%D1%80%D0%B0%D1%82%D1%83%D1%80%D0%B5" TargetMode="External"/><Relationship Id="rId5" Type="http://schemas.openxmlformats.org/officeDocument/2006/relationships/hyperlink" Target="https://ru.wikipedia.org/wiki/1962" TargetMode="External"/><Relationship Id="rId4" Type="http://schemas.openxmlformats.org/officeDocument/2006/relationships/hyperlink" Target="https://ru.wikipedia.org/wiki/1897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1%91%D1%80%D1%82%D0%B2%D1%8B%D0%B5_(%D0%BF%D0%BE%D0%B2%D0%B5%D1%81%D1%82%D1%8C)" TargetMode="External"/><Relationship Id="rId3" Type="http://schemas.openxmlformats.org/officeDocument/2006/relationships/hyperlink" Target="https://ru.wikipedia.org/wiki/%D0%94%D0%B6%D0%BE%D0%B9%D1%81,_%D0%94%D0%B6%D0%B5%D0%B9%D0%BC%D1%81" TargetMode="External"/><Relationship Id="rId7" Type="http://schemas.openxmlformats.org/officeDocument/2006/relationships/hyperlink" Target="https://ru.wikipedia.org/wiki/%D0%A3%D0%BB%D0%B8%D1%81%D1%81_(%D1%80%D0%BE%D0%BC%D0%B0%D0%BD)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4%D1%83%D0%B1%D0%BB%D0%B8%D0%BD" TargetMode="External"/><Relationship Id="rId5" Type="http://schemas.openxmlformats.org/officeDocument/2006/relationships/hyperlink" Target="https://ru.wikipedia.org/wiki/%D0%98%D0%BC%D0%BF%D1%80%D0%B5%D1%81%D1%81%D0%B8%D0%BE%D0%BD%D0%B8%D0%B7%D0%BC" TargetMode="External"/><Relationship Id="rId4" Type="http://schemas.openxmlformats.org/officeDocument/2006/relationships/hyperlink" Target="https://ru.wikipedia.org/wiki/1914_%D0%B3%D0%BE%D0%B4" TargetMode="Externa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500282"/>
            <a:ext cx="7519982" cy="43577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0700" dirty="0" err="1" smtClean="0">
                <a:latin typeface="Times New Roman" pitchFamily="18" charset="0"/>
                <a:cs typeface="Times New Roman" pitchFamily="18" charset="0"/>
              </a:rPr>
              <a:t>Хуш</a:t>
            </a:r>
            <a:r>
              <a:rPr lang="ru-RU" sz="10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700" dirty="0" err="1" smtClean="0">
                <a:latin typeface="Times New Roman" pitchFamily="18" charset="0"/>
                <a:cs typeface="Times New Roman" pitchFamily="18" charset="0"/>
              </a:rPr>
              <a:t>омадед</a:t>
            </a:r>
            <a:r>
              <a:rPr lang="ru-RU" sz="10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ба </a:t>
            </a:r>
            <a:r>
              <a:rPr lang="ru-RU" sz="6700" dirty="0" err="1" smtClean="0">
                <a:latin typeface="Times New Roman" pitchFamily="18" charset="0"/>
                <a:cs typeface="Times New Roman" pitchFamily="18" charset="0"/>
              </a:rPr>
              <a:t>Китобхонаи</a:t>
            </a: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g-Cyrl-TJ" sz="6700" dirty="0" smtClean="0">
                <a:latin typeface="Times New Roman" pitchFamily="18" charset="0"/>
                <a:cs typeface="Times New Roman" pitchFamily="18" charset="0"/>
              </a:rPr>
              <a:t>ДДОТ</a:t>
            </a:r>
            <a:br>
              <a:rPr lang="tg-Cyrl-TJ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g-Cyrl-TJ" sz="6700" dirty="0" smtClean="0">
                <a:latin typeface="Times New Roman" pitchFamily="18" charset="0"/>
                <a:cs typeface="Times New Roman" pitchFamily="18" charset="0"/>
              </a:rPr>
              <a:t> ба номи  С.Айнӣ</a:t>
            </a:r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Lib.tgpu.tj</a:t>
            </a:r>
            <a:b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Library/ </a:t>
            </a:r>
            <a:endParaRPr lang="ru-RU" sz="6700" dirty="0"/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-27384"/>
            <a:ext cx="8143900" cy="139065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220072" y="1495948"/>
            <a:ext cx="3641725" cy="720079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«Непобежденные»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220072" y="2348880"/>
            <a:ext cx="3641725" cy="4248472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1895475" algn="l"/>
              </a:tabLst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Уильям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Катберт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Фолкнер (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Английский язык"/>
              </a:rPr>
              <a:t>англ.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Cuthbert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Faulkner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1897"/>
              </a:rPr>
              <a:t>1897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1962"/>
              </a:rPr>
              <a:t>1962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 — американский писатель, прозаик, лауреат 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tooltip="Нобелевская премия по литературе"/>
              </a:rPr>
              <a:t>Нобелевской премии по литературе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(1949).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428736"/>
            <a:ext cx="3346382" cy="524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5221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428736"/>
            <a:ext cx="81439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Раҳмат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барои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диққататон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pPr algn="ctr"/>
            <a:endParaRPr lang="ru-RU" sz="3600" b="1" dirty="0">
              <a:solidFill>
                <a:schemeClr val="accent5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Дарҳои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Китобхонаи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ДДОТ ба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номи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С. Айни</a:t>
            </a:r>
          </a:p>
          <a:p>
            <a:pPr algn="ctr"/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ҳамеша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барои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Шумо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кушода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tg-Cyrl-TJ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Қадами мубораки шуморо ба ин даргоҳ хайрамақдам мегӯем!!!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Lib.tgpu.tj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Library/</a:t>
            </a:r>
            <a:endParaRPr lang="ru-RU" sz="3600" b="1" dirty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tg-Cyrl-TJ" sz="80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Факултет</a:t>
            </a:r>
            <a:r>
              <a:rPr lang="ru-RU" sz="80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</a:p>
          <a:p>
            <a:pPr marL="82296" indent="0" algn="ctr">
              <a:buNone/>
            </a:pPr>
            <a:r>
              <a:rPr lang="ru-RU" sz="8000" dirty="0" err="1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Романи</a:t>
            </a:r>
            <a:r>
              <a:rPr lang="en-US" sz="80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ru-RU" sz="8000" dirty="0" err="1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</a:t>
            </a:r>
            <a:r>
              <a:rPr lang="ru-RU" sz="8000" dirty="0" err="1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ермани</a:t>
            </a:r>
            <a:r>
              <a:rPr lang="en-US" sz="60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60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65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Lib.tgpu.tj</a:t>
            </a:r>
            <a:endParaRPr lang="ru-RU" sz="2800" b="1" dirty="0" smtClean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Library/ </a:t>
            </a:r>
            <a:endParaRPr lang="ru-RU" dirty="0"/>
          </a:p>
        </p:txBody>
      </p:sp>
      <p:pic>
        <p:nvPicPr>
          <p:cNvPr id="4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647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484784"/>
            <a:ext cx="3713616" cy="504056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err="1">
                <a:effectLst/>
              </a:rPr>
              <a:t>Комили</a:t>
            </a:r>
            <a:r>
              <a:rPr lang="ru-RU" sz="2000" b="1" dirty="0">
                <a:effectLst/>
              </a:rPr>
              <a:t> </a:t>
            </a:r>
            <a:r>
              <a:rPr lang="ru-RU" sz="2000" b="1" dirty="0" err="1">
                <a:effectLst/>
              </a:rPr>
              <a:t>Дўст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060848"/>
            <a:ext cx="3713616" cy="4680520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1895475" algn="l"/>
              </a:tabLst>
            </a:pPr>
            <a:r>
              <a:rPr lang="ru-RU" sz="1800" dirty="0">
                <a:latin typeface="Times New Roman Tj"/>
                <a:ea typeface="Times New Roman"/>
                <a:cs typeface="Times New Roman"/>
              </a:rPr>
              <a:t> Ин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маҷмуа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гулдастаест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аз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садбарг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савсан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нозбўи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муҳаббат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ихлос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самимияти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наздикон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дўстон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шогирдон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ҳамкорон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ҳаводорони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профессор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Шокири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Мухтор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илми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бохтаршиносӣ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дар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Тоҷикистонро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бо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20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рисола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300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мақолаи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илмиаш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поягузорӣ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кардааст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аз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шамими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он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зеҳнҳо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атрогин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мешавад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.</a:t>
            </a:r>
            <a:endParaRPr lang="ru-RU" sz="1800" dirty="0"/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  <p:pic>
        <p:nvPicPr>
          <p:cNvPr id="5" name="Picture 2" descr="E:\Факултети франсузи\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14624"/>
            <a:ext cx="3384376" cy="5221046"/>
          </a:xfrm>
          <a:prstGeom prst="rect">
            <a:avLst/>
          </a:prstGeom>
          <a:noFill/>
          <a:ln w="50800">
            <a:gradFill>
              <a:gsLst>
                <a:gs pos="90000">
                  <a:srgbClr val="FF0000"/>
                </a:gs>
                <a:gs pos="65000">
                  <a:srgbClr val="BA0066"/>
                </a:gs>
                <a:gs pos="30000">
                  <a:srgbClr val="66008F"/>
                </a:gs>
                <a:gs pos="0">
                  <a:srgbClr val="000082"/>
                </a:gs>
                <a:gs pos="100000">
                  <a:srgbClr val="FF8200"/>
                </a:gs>
              </a:gsLst>
              <a:lin ang="27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6880" y="1556792"/>
            <a:ext cx="3744416" cy="576064"/>
          </a:xfrm>
          <a:solidFill>
            <a:srgbClr val="3399FF">
              <a:alpha val="10196"/>
            </a:srgb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381250" algn="l"/>
              </a:tabLst>
            </a:pPr>
            <a:r>
              <a:rPr lang="ru-RU" sz="2000" b="1" dirty="0" smtClean="0">
                <a:effectLst/>
              </a:rPr>
              <a:t/>
            </a:r>
            <a:br>
              <a:rPr lang="ru-RU" sz="2000" b="1" dirty="0" smtClean="0">
                <a:effectLst/>
              </a:rPr>
            </a:br>
            <a:r>
              <a:rPr lang="ru-RU" sz="2000" b="1" dirty="0" err="1" smtClean="0">
                <a:effectLst/>
              </a:rPr>
              <a:t>Султонов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>
              <a:solidFill>
                <a:schemeClr val="tx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204864"/>
            <a:ext cx="3713616" cy="4392488"/>
          </a:xfrm>
          <a:solidFill>
            <a:srgbClr val="3399FF">
              <a:alpha val="10196"/>
            </a:srgbClr>
          </a:solidFill>
        </p:spPr>
        <p:txBody>
          <a:bodyPr>
            <a:normAutofit fontScale="92500" lnSpcReduction="10000"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  <a:tab pos="1438275" algn="l"/>
              </a:tabLst>
            </a:pPr>
            <a:r>
              <a:rPr lang="ru-RU" sz="1800" dirty="0">
                <a:latin typeface="Times New Roman Tj"/>
                <a:ea typeface="Times New Roman"/>
                <a:cs typeface="Times New Roman"/>
              </a:rPr>
              <a:t>В  монографии анализируется и определяется история переводов произведений Ибн Сины на европейские языки, а также раскрывается философские труды Ибн Сины, в оценке французских философов и влияние учения Ибн Сины на развитие французско- европейской духовной культуры.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  <a:tab pos="1438275" algn="l"/>
              </a:tabLst>
            </a:pPr>
            <a:r>
              <a:rPr lang="ru-RU" sz="1800" dirty="0">
                <a:latin typeface="Times New Roman Tj"/>
                <a:ea typeface="Times New Roman"/>
                <a:cs typeface="Times New Roman"/>
              </a:rPr>
              <a:t>Книга предназначена для специалистов  по истории философии, студентов, а также для всех, кто интересуется философией Ибн Сины.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82296" indent="0">
              <a:buNone/>
            </a:pPr>
            <a:endParaRPr lang="ru-RU" sz="1800" dirty="0"/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5013176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 Narrow" pitchFamily="34" charset="0"/>
              </a:rPr>
              <a:t>	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2" descr="E:\Факултети франсузи\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3336197" cy="5040560"/>
          </a:xfrm>
          <a:prstGeom prst="rect">
            <a:avLst/>
          </a:prstGeom>
          <a:noFill/>
          <a:ln w="50800">
            <a:gradFill>
              <a:gsLst>
                <a:gs pos="0">
                  <a:srgbClr val="000082"/>
                </a:gs>
                <a:gs pos="90000">
                  <a:srgbClr val="FF0000"/>
                </a:gs>
                <a:gs pos="65000">
                  <a:srgbClr val="BA0066"/>
                </a:gs>
                <a:gs pos="30000">
                  <a:srgbClr val="66008F"/>
                </a:gs>
                <a:gs pos="100000">
                  <a:srgbClr val="FF8200"/>
                </a:gs>
              </a:gsLst>
              <a:lin ang="27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628800"/>
            <a:ext cx="3744416" cy="648072"/>
          </a:xfrm>
          <a:solidFill>
            <a:srgbClr val="3399FF">
              <a:alpha val="10196"/>
            </a:srgbClr>
          </a:solidFill>
        </p:spPr>
        <p:txBody>
          <a:bodyPr>
            <a:normAutofit fontScale="90000"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  <a:tabLst>
                <a:tab pos="2381250" algn="l"/>
              </a:tabLst>
            </a:pP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err="1" smtClean="0">
                <a:effectLst/>
              </a:rPr>
              <a:t>Шозедов</a:t>
            </a:r>
            <a:r>
              <a:rPr lang="ru-RU" sz="2700" b="1" dirty="0" smtClean="0">
                <a:effectLst/>
              </a:rPr>
              <a:t> </a:t>
            </a:r>
            <a:r>
              <a:rPr lang="ru-RU" sz="2700" b="1" dirty="0">
                <a:effectLst/>
              </a:rPr>
              <a:t>Н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3976" y="2348880"/>
            <a:ext cx="3713616" cy="4248472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800" b="1" dirty="0" err="1">
                <a:latin typeface="Times New Roman Tj"/>
                <a:ea typeface="Times New Roman"/>
                <a:cs typeface="Times New Roman"/>
              </a:rPr>
              <a:t>Китоби</a:t>
            </a:r>
            <a:r>
              <a:rPr lang="ru-RU" sz="1800" b="1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latin typeface="Times New Roman Tj"/>
                <a:ea typeface="Times New Roman"/>
                <a:cs typeface="Times New Roman"/>
              </a:rPr>
              <a:t>дарсӣ</a:t>
            </a:r>
            <a:r>
              <a:rPr lang="ru-RU" sz="1800" b="1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latin typeface="Times New Roman Tj"/>
                <a:ea typeface="Times New Roman"/>
                <a:cs typeface="Times New Roman"/>
              </a:rPr>
              <a:t>барои</a:t>
            </a:r>
            <a:r>
              <a:rPr lang="ru-RU" sz="1800" b="1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latin typeface="Times New Roman Tj"/>
                <a:ea typeface="Times New Roman"/>
                <a:cs typeface="Times New Roman"/>
              </a:rPr>
              <a:t>синфи</a:t>
            </a:r>
            <a:r>
              <a:rPr lang="ru-RU" sz="1800" b="1" dirty="0">
                <a:latin typeface="Times New Roman Tj"/>
                <a:ea typeface="Times New Roman"/>
                <a:cs typeface="Times New Roman"/>
              </a:rPr>
              <a:t> 11</a:t>
            </a:r>
            <a:endParaRPr lang="ru-RU" sz="1800" dirty="0"/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-54938"/>
            <a:ext cx="8143900" cy="13906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800" y="3717032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latin typeface="Arial Narrow" pitchFamily="34" charset="0"/>
              </a:rPr>
              <a:t>	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556792"/>
            <a:ext cx="269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 </a:t>
            </a:r>
            <a:endParaRPr lang="ru-RU" sz="3200" dirty="0"/>
          </a:p>
        </p:txBody>
      </p:sp>
      <p:pic>
        <p:nvPicPr>
          <p:cNvPr id="5" name="Picture 2" descr="E:\Факултети франсузи\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3354985" cy="4941168"/>
          </a:xfrm>
          <a:prstGeom prst="rect">
            <a:avLst/>
          </a:prstGeom>
          <a:noFill/>
          <a:ln w="50800">
            <a:gradFill>
              <a:gsLst>
                <a:gs pos="0">
                  <a:srgbClr val="000082"/>
                </a:gs>
                <a:gs pos="90000">
                  <a:srgbClr val="FF0000"/>
                </a:gs>
                <a:gs pos="65000">
                  <a:srgbClr val="BA0066"/>
                </a:gs>
                <a:gs pos="30000">
                  <a:srgbClr val="66008F"/>
                </a:gs>
                <a:gs pos="100000">
                  <a:srgbClr val="FF8200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484784"/>
            <a:ext cx="3753664" cy="936104"/>
          </a:xfrm>
          <a:solidFill>
            <a:srgbClr val="3399FF">
              <a:alpha val="10196"/>
            </a:srgbClr>
          </a:solidFill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 err="1">
                <a:effectLst/>
              </a:rPr>
              <a:t>Шоев</a:t>
            </a:r>
            <a:r>
              <a:rPr lang="ru-RU" sz="2000" b="1" dirty="0">
                <a:effectLst/>
              </a:rPr>
              <a:t> М., </a:t>
            </a:r>
            <a:r>
              <a:rPr lang="ru-RU" sz="2000" b="1" dirty="0" err="1">
                <a:effectLst/>
              </a:rPr>
              <a:t>Ҷумъаев</a:t>
            </a:r>
            <a:r>
              <a:rPr lang="ru-RU" sz="2000" b="1" dirty="0">
                <a:effectLst/>
              </a:rPr>
              <a:t> Т., </a:t>
            </a:r>
            <a:r>
              <a:rPr lang="ru-RU" sz="2000" b="1" dirty="0" err="1">
                <a:effectLst/>
              </a:rPr>
              <a:t>Ҳақназаров</a:t>
            </a:r>
            <a:r>
              <a:rPr lang="ru-RU" sz="2000" b="1" dirty="0">
                <a:effectLst/>
              </a:rPr>
              <a:t> Ш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2492896"/>
            <a:ext cx="3785624" cy="4177479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lvl="0" indent="0">
              <a:buClr>
                <a:srgbClr val="3891A7"/>
              </a:buClr>
              <a:buNone/>
            </a:pPr>
            <a:r>
              <a:rPr lang="ru-RU" sz="2000" b="1" dirty="0" err="1"/>
              <a:t>Китоби</a:t>
            </a:r>
            <a:r>
              <a:rPr lang="ru-RU" sz="2000" b="1" dirty="0"/>
              <a:t> </a:t>
            </a:r>
            <a:r>
              <a:rPr lang="ru-RU" sz="2000" b="1" dirty="0" err="1"/>
              <a:t>дарсӣ</a:t>
            </a:r>
            <a:r>
              <a:rPr lang="ru-RU" sz="2000" b="1" dirty="0"/>
              <a:t> </a:t>
            </a:r>
            <a:r>
              <a:rPr lang="ru-RU" sz="2000" b="1" dirty="0" err="1"/>
              <a:t>барои</a:t>
            </a:r>
            <a:r>
              <a:rPr lang="ru-RU" sz="2000" b="1" dirty="0"/>
              <a:t> </a:t>
            </a:r>
            <a:r>
              <a:rPr lang="ru-RU" sz="2000" b="1" dirty="0" err="1"/>
              <a:t>синфи</a:t>
            </a:r>
            <a:r>
              <a:rPr lang="ru-RU" sz="2000" b="1" dirty="0"/>
              <a:t> 8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  <p:pic>
        <p:nvPicPr>
          <p:cNvPr id="4" name="Picture 2" descr="E:\Факултети франсузи\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3421096" cy="5013176"/>
          </a:xfrm>
          <a:prstGeom prst="rect">
            <a:avLst/>
          </a:prstGeom>
          <a:noFill/>
          <a:ln w="50800">
            <a:gradFill>
              <a:gsLst>
                <a:gs pos="0">
                  <a:srgbClr val="000082"/>
                </a:gs>
                <a:gs pos="90000">
                  <a:srgbClr val="FF0000"/>
                </a:gs>
                <a:gs pos="65000">
                  <a:srgbClr val="BA0066"/>
                </a:gs>
                <a:gs pos="30000">
                  <a:srgbClr val="66008F"/>
                </a:gs>
                <a:gs pos="100000">
                  <a:srgbClr val="FF8200"/>
                </a:gs>
              </a:gsLst>
              <a:lin ang="27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484784"/>
            <a:ext cx="3713616" cy="432048"/>
          </a:xfrm>
          <a:solidFill>
            <a:srgbClr val="3399FF">
              <a:alpha val="10196"/>
            </a:srgb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err="1">
                <a:effectLst/>
              </a:rPr>
              <a:t>С.Н.Алиев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988840"/>
            <a:ext cx="3713616" cy="4752528"/>
          </a:xfrm>
          <a:solidFill>
            <a:srgbClr val="3399FF">
              <a:alpha val="10196"/>
            </a:srgbClr>
          </a:solidFill>
        </p:spPr>
        <p:txBody>
          <a:bodyPr>
            <a:normAutofit fontScale="77500" lnSpcReduction="20000"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228600" algn="l"/>
                <a:tab pos="2085975" algn="l"/>
              </a:tabLst>
            </a:pP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Васоити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ттаълими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мазкур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масъалањои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умумии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курси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методикаи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таълими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забонњои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хориљиро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дар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мактаби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тањсилоти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умумї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дар бар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гирифтааст.Дар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он дар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заминаи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таълими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забони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англисї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пањлўњои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мухталифи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илми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методикаи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таълими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забонњои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хориљї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вазифањо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сохтор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принсипњо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методњо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воситањо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мундариљаи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методњои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таълими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забонњои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хориљї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амсоли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инњо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бо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дарназардошти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комёбињои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муосири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илми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методика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технологияи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таълими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забонњои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хориљї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баррасї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шдааст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.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228600" algn="l"/>
                <a:tab pos="2085975" algn="l"/>
              </a:tabLst>
            </a:pP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Дастур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ба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ёрии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донишљўёни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коллељу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донишгоњњои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омўзгорї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магистрњои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соњаи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маориф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омузгорони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муассисањои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тањсилоти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олї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миёнаи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умумї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тавсия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мешаванд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.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1895475" algn="l"/>
              </a:tabLst>
            </a:pPr>
            <a:endParaRPr lang="ru-RU" sz="1800" dirty="0"/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  <p:pic>
        <p:nvPicPr>
          <p:cNvPr id="5" name="Picture 2" descr="E:\Факултети англиси\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556792"/>
            <a:ext cx="3535043" cy="5184576"/>
          </a:xfrm>
          <a:prstGeom prst="rect">
            <a:avLst/>
          </a:prstGeom>
          <a:noFill/>
          <a:ln w="50800">
            <a:gradFill>
              <a:gsLst>
                <a:gs pos="0">
                  <a:srgbClr val="000082"/>
                </a:gs>
                <a:gs pos="90000">
                  <a:srgbClr val="FF0000"/>
                </a:gs>
                <a:gs pos="65000">
                  <a:srgbClr val="BA0066"/>
                </a:gs>
                <a:gs pos="30000">
                  <a:srgbClr val="66008F"/>
                </a:gs>
                <a:gs pos="100000">
                  <a:srgbClr val="FF8200"/>
                </a:gs>
              </a:gsLst>
              <a:lin ang="2700000" scaled="0"/>
            </a:gra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-27384"/>
            <a:ext cx="8143900" cy="139065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148064" y="1472208"/>
            <a:ext cx="3641725" cy="792088"/>
          </a:xfrm>
          <a:solidFill>
            <a:srgbClr val="3399FF">
              <a:alpha val="10196"/>
            </a:srgb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«Властелин Колец» Возвращение Короля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148064" y="2348880"/>
            <a:ext cx="3641725" cy="4248472"/>
          </a:xfrm>
          <a:solidFill>
            <a:srgbClr val="3399FF">
              <a:alpha val="10196"/>
            </a:srgbClr>
          </a:solidFill>
        </p:spPr>
        <p:txBody>
          <a:bodyPr>
            <a:normAutofit fontScale="92500" lnSpcReduction="10000"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1895475" algn="l"/>
              </a:tabLst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 сказка о чуде, как и великий роман, не является предметом озабоченности детей ... взрослый ум, во всяком случае, больше нуждается в фантазии, чем в детстве. .... В «Властелине колец» создается целый Средний Мир и успешно поддерживается тремя большими объемами. Они обязательно останутся жизнью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Токина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и, безусловно, обречены на провал нашего времени. В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настоящее время очень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 гениальных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произведений в литературе.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одна из них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3177951" cy="52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3605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-27384"/>
            <a:ext cx="8143900" cy="139065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148064" y="1484784"/>
            <a:ext cx="3641725" cy="792088"/>
          </a:xfrm>
          <a:solidFill>
            <a:srgbClr val="3399FF">
              <a:alpha val="10196"/>
            </a:srgb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Джеймс Джойс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Дублинцы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148064" y="2348880"/>
            <a:ext cx="3641725" cy="4248472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Дублинцы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(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Dubliners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 — сборник из 15 рассказов молодого 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Джойс, Джеймс"/>
              </a:rPr>
              <a:t>Джеймса Джойса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впервые опубликованный в 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1914 год"/>
              </a:rPr>
              <a:t>1914 году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рассказах в 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Импрессионизм"/>
              </a:rPr>
              <a:t>импрессионистической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манере изображена жизнь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tooltip="Дублин"/>
              </a:rPr>
              <a:t>дублинцев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средней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руки. Некоторые из персонажей впоследствии будут введены автором в роман «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tooltip="Улисс (роман)"/>
              </a:rPr>
              <a:t>Улисс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marL="82296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Наибольшей известностью из рассказов сборника пользуется заключительный, «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tooltip="Мёртвые (повесть)"/>
              </a:rPr>
              <a:t>Мертвые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695" y="1412776"/>
            <a:ext cx="3273321" cy="523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56417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1762</TotalTime>
  <Words>346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          Хуш омадед  ба Китобхонаи  ДДОТ  ба номи  С.Айнӣ  Lib.tgpu.tj Library/ </vt:lpstr>
      <vt:lpstr>Слайд 2</vt:lpstr>
      <vt:lpstr>Комили Дўст</vt:lpstr>
      <vt:lpstr> Султонов </vt:lpstr>
      <vt:lpstr> Шозедов Н </vt:lpstr>
      <vt:lpstr>Шоев М., Ҷумъаев Т., Ҳақназаров Ш</vt:lpstr>
      <vt:lpstr>С.Н.Алиев</vt:lpstr>
      <vt:lpstr>«Властелин Колец» Возвращение Короля</vt:lpstr>
      <vt:lpstr>Джеймс Джойс  Дублинцы</vt:lpstr>
      <vt:lpstr>«Непобежденные»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DDOT</dc:creator>
  <cp:lastModifiedBy>Takhmina</cp:lastModifiedBy>
  <cp:revision>88</cp:revision>
  <dcterms:created xsi:type="dcterms:W3CDTF">2015-11-24T08:54:36Z</dcterms:created>
  <dcterms:modified xsi:type="dcterms:W3CDTF">2017-09-20T06:01:38Z</dcterms:modified>
</cp:coreProperties>
</file>